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6" r:id="rId8"/>
    <p:sldId id="267" r:id="rId9"/>
    <p:sldId id="262" r:id="rId10"/>
    <p:sldId id="263" r:id="rId11"/>
    <p:sldId id="264" r:id="rId12"/>
    <p:sldId id="268" r:id="rId13"/>
    <p:sldId id="260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9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1FB9E-EDAC-4524-B36A-478D4B811E69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29C4B-1CC4-4103-8BB9-3CFA42105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Питательные среды для микроорганизмов и способы их приготовления. Стерилизация и методы стерилизации</a:t>
            </a:r>
            <a:r>
              <a:rPr lang="ru-RU" dirty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производственным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относятся питательные среды, используемые при промышленном изготовлении медицинских биологических препаратов (бактериальных вакцин, анатоксинов и др.) и контроле их качества. Для производства бактерийных препаратов в отличие от диагностических сред не должны содержать вредных для человека примесей и оказывать отрицательного влияния на процесс производства (не препятствуя, в частности, удалению из изготавливаемых препаратов продуктов микробного метаболизма, балластных органических и минеральных веществ).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М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етоды стерилизации питательных сред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Стерилизация – это полное обеспложивание бактериальных клеток.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Дезинфекция – это мероприятия, направленные на уничтожение одного из видов возбудителей.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практике широко используют несколько способов стерилизации: термическая (под действие высоких температур) и холодная (с помощью ультразвука, излучения, фильтрации).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Гибель клеток бактерий, грибов, дрожжей и вирусных частиц при стерилизации высокой температурой происходит либо в результате сгорания клеток, либо в результате коагуляции белковых структур микроорганизмов. Различают следующие способы тепловой стерилизации: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1. ФИЗИЧЕСКИЕ МЕТОДЫ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1. Прокаливание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- это самый старый и надежный способ стерилизации. В пламени горелки прокаливают бактериологические петли,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препаровальные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иглы, кончики пинцетов и ножниц, предметные стекла. При этом бактерии, грибы и их споры сгорают.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2. Кипячение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- для стерилизации металлических инструментов, стеклянных изделий, резиновых трубок, пробок используют кипящую воду. При 100 ° С (температура кипящей воды)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mtClean="0">
                <a:solidFill>
                  <a:schemeClr val="tx2">
                    <a:lumMod val="50000"/>
                  </a:schemeClr>
                </a:solidFill>
              </a:rPr>
              <a:t>в течение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30 минут вегетативные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формы микроорганизмов и большинство вирусов погибают быстро, в течение нескольких минут. Споры (бациллы сибирской язвы, ботулизма) выдерживают кипячение в течение нескольких часов, вирусы гепатита В - около часа. Стерилизацию осуществляют в специальных металлических сосудах - стерилизаторах, которые могут быть снабжены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электронагревом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Существует большое количество типов стерилизаторов, отличающихся по объему и устройству.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3. Стерилизация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сухим жаром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- Для стеклянной посуды чаще всего используют стерилизацию сухим жаром. Ее проводят в специальных суховоздушных 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сухожарочных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) шкафах, имеющих датчики - регуляторы температуры. Режимы стерилизации включают температуру и время. Наиболее часто используют следующие режимы стерилизации сухим жаром: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43608" y="404664"/>
          <a:ext cx="7200799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24035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температура</a:t>
                      </a:r>
                      <a:r>
                        <a:rPr lang="ru-RU" sz="2800" dirty="0"/>
                        <a:t>, ° С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Время, мин</a:t>
                      </a:r>
                    </a:p>
                  </a:txBody>
                  <a:tcPr marL="19050" marR="19050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/>
                        <a:t>140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180</a:t>
                      </a:r>
                    </a:p>
                  </a:txBody>
                  <a:tcPr marL="19050" marR="19050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/>
                        <a:t>150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120</a:t>
                      </a:r>
                      <a:endParaRPr lang="ru-RU" sz="2800" dirty="0"/>
                    </a:p>
                  </a:txBody>
                  <a:tcPr marL="19050" marR="19050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/>
                        <a:t>160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60</a:t>
                      </a:r>
                      <a:endParaRPr lang="ru-RU" sz="2800" dirty="0"/>
                    </a:p>
                  </a:txBody>
                  <a:tcPr marL="19050" marR="19050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170</a:t>
                      </a:r>
                      <a:endParaRPr lang="ru-RU" sz="2800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45</a:t>
                      </a:r>
                      <a:endParaRPr lang="ru-RU" sz="2800" dirty="0"/>
                    </a:p>
                  </a:txBody>
                  <a:tcPr marL="19050" marR="19050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180</a:t>
                      </a:r>
                      <a:endParaRPr lang="ru-RU" sz="2800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20</a:t>
                      </a:r>
                      <a:endParaRPr lang="ru-RU" sz="2800" dirty="0"/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  <p:pic>
        <p:nvPicPr>
          <p:cNvPr id="6146" name="Picture 2" descr="http://biology.clc.uc.edu/fankhauser/Labs/Microbiology/Media_Prep/003_add_reagent_P71201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291946"/>
            <a:ext cx="4752528" cy="35660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4.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Автоклавирование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- стерилизация насыщенным паром под давлением. Проводится при температуре выше точки кипения воды. Это наиболее надежный и распространенный способ стерилизации.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Режим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автоклавирования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выражают в единицах избыточного давления и продолжительности времени. Избыточное давление в 1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атм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устанавливается при достижении температуры в камере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атм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– 119-121 °C – 30-60 мин,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1,5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атм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- 125 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C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– 20-30 мин,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2,0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атм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- 134 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C – 15-20 мин,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3, 0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атм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- 141 °C – 10-15 мин.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5. Стерилизации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текучим паром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подвергаются те растворы и питательные среды, которые разрушаются при стерилизации под давлением. Такую стерилизацию проводят также в автоклавах при избыточном нулевом давлении и температуре 100 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C 30 минут.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Применяют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«дробную стерилизацию»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трех- или четырехкратную обработку с интервалом в 1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сутки по 20-30 минут ежедневно,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во время которого не успевшие погибнуть споры бактерий прорастают в вегетативные формы и погибают от действия пара 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температур.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6. Пастеризация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предусматривает уничтожение в материале только вегетативных форм микроорганизмов и применяется в пищевой промышленности. При этом используют кратковременное нагревание до 90-92 °С в течение 2-5 сек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ультрапастеризация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) или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более длительное - в течение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30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мин нагревание до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63-85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°С. Обработанные таким образом материалы считаются пастеризованными, но не стерильными, так как содержат споры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Питательные среды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— субстраты, состоящие из компонентов, обеспечивающих необходимые условия для культивирования микроорганизмов или накопления продуктов их жизнедеятельности.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7. Тиндализация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Используют для стерилизации сывороток и сред, содержащих сыворотки.</a:t>
            </a:r>
          </a:p>
          <a:p>
            <a:r>
              <a:rPr lang="ru-RU" dirty="0" smtClean="0"/>
              <a:t>При температуре 56-58 градусов С по 60 мин. </a:t>
            </a:r>
            <a:r>
              <a:rPr lang="ru-RU" dirty="0"/>
              <a:t>в </a:t>
            </a:r>
            <a:r>
              <a:rPr lang="ru-RU" dirty="0" smtClean="0"/>
              <a:t>течение </a:t>
            </a:r>
            <a:r>
              <a:rPr lang="ru-RU" smtClean="0"/>
              <a:t>6-7 суток.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378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Холодная стерилизация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осуществляется в отношении материалов, сред и растворов, которые изменяют свойства при тепловой стерилизации. Стерилизация фильтрованием показана для синтетических сред определенного состава, содержащих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термолабильные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аминокислоты, витамины, белки, для антибиотиков, ароматических углеводородов. Фильтрование проводится через мелкопористые материалы, которые адсорбируют клетки микроорганизмов: каолин, асбест, фарфор и др. Диски, изготовленные из асбеста с целлюлозой называют фильтрами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Зейтца</a:t>
            </a:r>
            <a:r>
              <a:rPr lang="ru-RU" dirty="0"/>
              <a:t>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Требования к питательным средам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Они должны быть стерильными, влажными, иметь определенный набор показателей: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среды,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оличество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аминного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и общего азота.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7650" name="Picture 2" descr="http://www.studfiles.ru/html/2706/619/html_LeKnnL7B0x.4Wa0/htmlconvd-CsbYGY_html_140bd83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861048"/>
            <a:ext cx="4762500" cy="2819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Питательные среды различаются по назначению, консистенции и составу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По консистенции :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Жидкие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Плотные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Полужидкие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6626" name="Picture 2" descr="http://www.kz.all.biz/img/kz/catalog/37975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221088"/>
            <a:ext cx="3019425" cy="2162176"/>
          </a:xfrm>
          <a:prstGeom prst="rect">
            <a:avLst/>
          </a:prstGeom>
          <a:noFill/>
        </p:spPr>
      </p:pic>
      <p:pic>
        <p:nvPicPr>
          <p:cNvPr id="26628" name="Picture 4" descr="http://www.md.all.biz/img/md/catalog/25512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844824"/>
            <a:ext cx="4114800" cy="2466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По составу: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Простые (из двух-трех компонентов)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Сложные – из многих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ингридиентов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4578" name="Picture 2" descr="http://www.price-list.kiev.ua/img/pr_pic/12928215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005064"/>
            <a:ext cx="2676525" cy="2209801"/>
          </a:xfrm>
          <a:prstGeom prst="rect">
            <a:avLst/>
          </a:prstGeom>
          <a:noFill/>
        </p:spPr>
      </p:pic>
      <p:pic>
        <p:nvPicPr>
          <p:cNvPr id="24580" name="Picture 4" descr="http://images.by.prom.st/10112551_w640_h640_244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3717032"/>
            <a:ext cx="3264363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0"/>
            <a:ext cx="8784976" cy="71014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 зависимости от состава исходных компонентов различают также среды синтетические, полусинтетические и природного происхождения. </a:t>
            </a:r>
            <a:endParaRPr lang="ru-RU" dirty="0" smtClean="0"/>
          </a:p>
          <a:p>
            <a:r>
              <a:rPr lang="ru-RU" b="1" dirty="0" smtClean="0"/>
              <a:t>Синтетические </a:t>
            </a:r>
            <a:r>
              <a:rPr lang="ru-RU" b="1" dirty="0"/>
              <a:t>среды</a:t>
            </a:r>
            <a:r>
              <a:rPr lang="ru-RU" dirty="0"/>
              <a:t>, составные части которых точно </a:t>
            </a:r>
            <a:r>
              <a:rPr lang="ru-RU" dirty="0" smtClean="0"/>
              <a:t>известны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Полусинтетические</a:t>
            </a:r>
            <a:r>
              <a:rPr lang="ru-RU" dirty="0" smtClean="0"/>
              <a:t> </a:t>
            </a:r>
            <a:r>
              <a:rPr lang="ru-RU" dirty="0"/>
              <a:t>удобны и используются главным образом для изучения физиологических процессов микроорганизмов. 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Применение </a:t>
            </a:r>
            <a:r>
              <a:rPr lang="ru-RU" dirty="0"/>
              <a:t>сред такого типа позволяет определить минимальные потребности отдельных микроорганизмов в питательных веществах и, исходя из этого, создать </a:t>
            </a:r>
            <a:r>
              <a:rPr lang="ru-RU" dirty="0" smtClean="0"/>
              <a:t>питательные среды, </a:t>
            </a:r>
            <a:r>
              <a:rPr lang="ru-RU" dirty="0"/>
              <a:t>содержащие лишь те соединения, которые необходимы для роста данного микроба.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Преимуществом синтетических сред </a:t>
            </a:r>
            <a:r>
              <a:rPr lang="ru-RU" dirty="0"/>
              <a:t>является также их стандартность, однако использование этих сред ограничено из-за высокой стоимости и сложности состава многих из них (нередко они содержат до 40 и более ингредиентов). К тому же они более чувствительны к нарушениям баланса между некоторыми </a:t>
            </a:r>
            <a:r>
              <a:rPr lang="ru-RU" dirty="0" smtClean="0"/>
              <a:t>компонентами, </a:t>
            </a:r>
            <a:r>
              <a:rPr lang="ru-RU" dirty="0"/>
              <a:t>особенно аминокислотами, и размножение микроорганизмов на таких средах легче подавляется избыточной аэрацией или токсическими катионами.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408712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микробиологической практике продолжают широко использовать среды природного происхождения, химический состав которых известен недостаточно.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Вид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 качество этого сырья по существу во многом предопределяют питательную ценность и стандартность применяемых основ и в значительной мере самих сред</a:t>
            </a:r>
            <a:r>
              <a:rPr lang="ru-RU" dirty="0"/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Виды питательных сред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Растительные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Животные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Естественные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Трава, деревья,</a:t>
                      </a:r>
                      <a:r>
                        <a:rPr lang="ru-RU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фрукты, овощи, водоросли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Мясо, молоко, кровь,</a:t>
                      </a:r>
                      <a:r>
                        <a:rPr lang="ru-RU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яйца, лимфа и т.д.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Искусственные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Сено, силос, жом, солома, чай, настои и т.д.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МПБ, МПА, МППБ, МПЖ,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b="1" dirty="0"/>
              <a:t>По назначению </a:t>
            </a:r>
            <a:r>
              <a:rPr lang="ru-RU" sz="3200" dirty="0"/>
              <a:t>их условно подразделяют на две основные группы — диагностические и производственные среды.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Диагностические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включают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пять подгрупп: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среды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выращивания широкого спектра микроорганизмов;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среды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выделения конкретного возбудителя;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дифференциальные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среды, позволяющие различать отдельные виды микроорганизмов;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среды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идентификации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микроорганизмов;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накопительные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среды, предназначенные для обогащения конкретного </a:t>
            </a:r>
            <a:r>
              <a:rPr lang="ru-RU" dirty="0"/>
              <a:t>вида микроорганизмов.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638</Words>
  <Application>Microsoft Office PowerPoint</Application>
  <PresentationFormat>Экран (4:3)</PresentationFormat>
  <Paragraphs>70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Питательные среды для микроорганизмов и способы их приготовления. Стерилизация и методы стерилизации.</vt:lpstr>
      <vt:lpstr>Презентация PowerPoint</vt:lpstr>
      <vt:lpstr>Требования к питательным средам</vt:lpstr>
      <vt:lpstr> Питательные среды различаются по назначению, консистенции и составу.</vt:lpstr>
      <vt:lpstr>Презентация PowerPoint</vt:lpstr>
      <vt:lpstr>Презентация PowerPoint</vt:lpstr>
      <vt:lpstr>Презентация PowerPoint</vt:lpstr>
      <vt:lpstr>Виды питательных сред</vt:lpstr>
      <vt:lpstr>По назначению их условно подразделяют на две основные группы — диагностические и производственные среды. </vt:lpstr>
      <vt:lpstr>Презентация PowerPoint</vt:lpstr>
      <vt:lpstr> Методы стерилизации питательных сред</vt:lpstr>
      <vt:lpstr>1. ФИЗИЧЕСКИЕ МЕТОДЫ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7. Тиндализация</vt:lpstr>
      <vt:lpstr>Холодная стерилизация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Питательные среды для микроорганизмов и способы их приготовления. Стерилизация и методы стерилизации.</dc:title>
  <dc:creator>ЕЛЕНА-СВЕТЛАКОВА</dc:creator>
  <cp:lastModifiedBy>Эпизоотология_5</cp:lastModifiedBy>
  <cp:revision>14</cp:revision>
  <dcterms:created xsi:type="dcterms:W3CDTF">2015-10-13T03:00:16Z</dcterms:created>
  <dcterms:modified xsi:type="dcterms:W3CDTF">2021-09-28T08:54:16Z</dcterms:modified>
</cp:coreProperties>
</file>